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5" r:id="rId13"/>
    <p:sldId id="269" r:id="rId14"/>
    <p:sldId id="270" r:id="rId15"/>
    <p:sldId id="271" r:id="rId16"/>
    <p:sldId id="273" r:id="rId17"/>
    <p:sldId id="276" r:id="rId18"/>
    <p:sldId id="278" r:id="rId19"/>
    <p:sldId id="277" r:id="rId20"/>
    <p:sldId id="279" r:id="rId21"/>
    <p:sldId id="281" r:id="rId22"/>
    <p:sldId id="280" r:id="rId23"/>
    <p:sldId id="283" r:id="rId24"/>
    <p:sldId id="286" r:id="rId25"/>
    <p:sldId id="310" r:id="rId26"/>
    <p:sldId id="287" r:id="rId27"/>
    <p:sldId id="288" r:id="rId28"/>
    <p:sldId id="289" r:id="rId29"/>
    <p:sldId id="311" r:id="rId30"/>
    <p:sldId id="284" r:id="rId31"/>
    <p:sldId id="285" r:id="rId32"/>
    <p:sldId id="282" r:id="rId33"/>
    <p:sldId id="257" r:id="rId34"/>
    <p:sldId id="292" r:id="rId35"/>
    <p:sldId id="290" r:id="rId36"/>
    <p:sldId id="291" r:id="rId37"/>
    <p:sldId id="293" r:id="rId38"/>
    <p:sldId id="295" r:id="rId39"/>
    <p:sldId id="294" r:id="rId40"/>
    <p:sldId id="296" r:id="rId41"/>
    <p:sldId id="297" r:id="rId42"/>
    <p:sldId id="298" r:id="rId43"/>
    <p:sldId id="300" r:id="rId44"/>
    <p:sldId id="299" r:id="rId45"/>
    <p:sldId id="301" r:id="rId46"/>
    <p:sldId id="302" r:id="rId47"/>
    <p:sldId id="303" r:id="rId48"/>
    <p:sldId id="305" r:id="rId49"/>
    <p:sldId id="304" r:id="rId50"/>
    <p:sldId id="306" r:id="rId51"/>
    <p:sldId id="307" r:id="rId52"/>
    <p:sldId id="309" r:id="rId53"/>
    <p:sldId id="308" r:id="rId5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4"/>
    <p:restoredTop sz="96197"/>
  </p:normalViewPr>
  <p:slideViewPr>
    <p:cSldViewPr snapToGrid="0">
      <p:cViewPr varScale="1">
        <p:scale>
          <a:sx n="111" d="100"/>
          <a:sy n="111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0T11:50:3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24575,'91'2'0,"0"0"0,0-1 0,0 1 0,-40-1 0,1 0 0,36 0 0,24 1 0,-5 0 0,-36-1 0,-38-1 0,9 0 0,14 0 0,12-1 0,7-2 0,0-2 0,-7-2 0,-13 1 0,-12 1 0,-11 3 0,-7 2 0,-5 0 0,-3 0 0,-2 0 0,-1 0 0,-2 0 0,-2 0 0,-2 0 0,1 0 0,5-1 0,12-1 0,15-1 0,18-1 0,16 1 0,10 1 0,4-1 0,-5 3 0,-8 0 0,-9 0 0,-6 0 0,-3 0 0,-5 0 0,0 0 0,-2-1 0,-3-2 0,-3 1 0,-5 0 0,-1 2 0,-3 0 0,1 0 0,1 0 0,-1 0 0,2 0 0,2 0 0,3 0 0,5 0 0,9 0 0,7 0 0,6 0 0,6 0 0,4 0 0,7 0 0,-1 0 0,-5 0 0,-10 0 0,-11 0 0,-7 0 0,-5 0 0,0 0 0,1 0 0,3 0 0,3 0 0,-1-2 0,-2 0 0,-3-1 0,-6 1 0,-6 2 0,-4 0 0,-2 0 0,-1 0 0,4 0 0,6 0 0,6 0 0,9 0 0,5-2 0,8-1 0,9-2 0,9-2 0,3 1 0,-3 2 0,-12 1 0,-14 1 0,-12 0 0,-9-1 0,-2 1 0,1 2 0,1 0 0,1 0 0,-1 0 0,-6 0 0,-3 0 0,-5 0 0,-4 0 0,0 0 0,-1 0 0,0 0 0,3 0 0,0 0 0,1 0 0,-1 0 0,1 2 0,2 0 0,3 2 0,4 1 0,3-1 0,-1 1 0,0-1 0,-2 0 0,3-2 0,1-2 0,4 0 0,2 0 0,1 0 0,2 0 0,1 0 0,0 0 0,-1 0 0,-5 0 0,-6 0 0,-3 0 0,-3 0 0,-2 0 0,-1 0 0,0 0 0,0 0 0,2 0 0,2 0 0,1 0 0,0 0 0,-1 0 0,-3 0 0,0 0 0,6 0 0,9 0 0,10 2 0,7 0 0,-2 3 0,-5-1 0,-7-2 0,-6 0 0,-1-2 0,-2 0 0,-1 0 0,-2 0 0,-6 0 0,-2 0 0,-4 0 0,0 0 0,2 0 0,0 0 0,5 0 0,0 0 0,0 0 0,0 0 0,-5 0 0,-2 0 0,-3 0 0,-1 0 0,-1 0 0,0 0 0,1 0 0,3 0 0,3 0 0,4 0 0,2 0 0,2 0 0,0 0 0,-1 0 0,-3-1 0,-3-2 0,-2 1 0,-1 0 0,-1 2 0,1 0 0,-2 0 0,-2 0 0,-4 0 0,-1 0 0,-3 0 0,-3 0 0,-4 0 0,-2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45564-AE48-D628-D56D-A8A8FEF7C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D02944-9F4A-87F1-3743-4DCE464E4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35053-F87A-2662-A1DF-8DC87096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FF6DC-1377-9400-0302-40DD18EE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E7D55A-061D-6E20-3B18-9C5DEB21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BFA6E-B66F-9941-D44E-7CEDC315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640A0-75B0-748B-6F02-DB7FF9591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07D7C-8371-ABFF-4A06-F55F5C60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21E62D-CD20-EF41-02F0-6D2358F5D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15CD8-B98C-DD3C-CDE6-908C96E0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0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6975BC-4636-FB04-9AB1-4FF8BF867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3E4047-704C-DD0E-38E5-BA761CFD8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97C89-7A03-6474-9F1A-DB9DB3AB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389C4-A32A-1C15-8E19-3B6F9A5D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86D5F-FE73-E87C-8C9C-D48B42D2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506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DFB3-BFF7-3E94-BB7A-7CC1D448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62C87-635A-788B-17DB-23DD765F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D9EBC-F641-C337-10DE-B1D23CB2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0A1EF-ACA0-8087-FF47-DF36612A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184F9-90E9-71F7-26B2-6F553554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7066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B3BBD-3B2A-7078-AA62-933862F4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C7A882-F686-A684-60E2-E2E356100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0AA38-0239-27C6-A460-61D95130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D3025-DD1D-3452-9FE0-A89F6289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92D83-D058-7249-E166-48319EAE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513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4BCAF-8294-2599-C6B1-A792F171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44964-F9A6-4451-9A83-E51B1DA7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A0167-4313-DABC-E3B2-1896647C5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E0BB9-F9B3-79DC-7694-5CC15E7C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CAC32-8628-E2AC-A73E-7DC5D1EC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6BB882-0BA3-54A1-7D5C-18762364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23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0C4E-C291-6F92-9A97-2D8F4C27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3A29-0EEE-439F-8420-41BF6F83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10890-6A84-A6F7-EA43-704FBAB10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327B4-1AC3-24B1-F303-E37FAC632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9107A-8610-CE41-5A5E-D2786D8E5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81D930-0C31-4BE0-AFC9-B2935AE8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602CB1-B93B-04F8-DA0C-ABA6BD8D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22C0AE-F6FE-FFE1-164A-18D356E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527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6DD4E-BD5F-B7A6-3558-3D99D64F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EDA3A0-E0EE-77EB-4AFB-66E888C7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1A8628-479C-E9A5-9F86-812CDC64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15D089-9648-FD8F-A87B-5001B256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501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B835C1-1187-C5CB-4CED-CD6953909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A95BF9-1698-7781-F052-5DB190C0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EAEB1-E0F0-56A3-49CF-BD5743A9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383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5FD6E-3450-AE04-2346-FA11DBBB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37D12-0ECD-465E-C925-CD742FDC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C1458-723C-21B5-2DDA-C5D7CFED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A024F0-9A9E-94ED-0CEC-B54B67A7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DBE16-7811-644D-7D85-30815575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026BC-A7FE-F243-C2BD-6B8DC5A6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955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F71C-D11A-D788-B741-D8287576A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16B8B-0481-45B7-2BB7-C24EE8F28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C19723-4496-9649-8CAC-2C53E2CEF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B50F03-A21D-D1D5-416B-F70DAF2E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776B59-56B3-201C-B4E3-BAC53CAF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B2C6D5-BCD5-E551-16CE-79A872E8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53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B29905-5CFA-D884-7523-B7C598C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BD017E-D55A-CEA4-4575-AB329069A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4C609-67A0-5932-D5FD-C659AC304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8A407-E4BE-6343-9E50-E600CFDAE975}" type="datetimeFigureOut">
              <a:rPr kumimoji="1" lang="ko-Kore-KR" altLang="en-US" smtClean="0"/>
              <a:t>2023. 7. 12.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3302A-C657-25FE-C7F4-BE5B1C7E5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5350B7-813C-6648-3161-24A094475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00B3-B303-FE4D-AFAE-BB639585A2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239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AED094B-B698-47C7-0589-E8799704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7505" y="538540"/>
            <a:ext cx="3552393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03EF9A-75F7-397E-A619-F5AD4D808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59347"/>
            <a:ext cx="10909640" cy="1687814"/>
          </a:xfrm>
        </p:spPr>
        <p:txBody>
          <a:bodyPr anchor="b">
            <a:normAutofit fontScale="90000"/>
          </a:bodyPr>
          <a:lstStyle/>
          <a:p>
            <a:br>
              <a:rPr kumimoji="1" lang="en-US" altLang="ko-KR" sz="5600" dirty="0"/>
            </a:br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en-US" altLang="ko-KR" sz="5600" dirty="0"/>
              <a:t>2</a:t>
            </a:r>
            <a:r>
              <a:rPr kumimoji="1" lang="ko-KR" altLang="en-US" sz="5600" dirty="0"/>
              <a:t>주차</a:t>
            </a:r>
            <a:br>
              <a:rPr kumimoji="1" lang="en-US" altLang="ko-KR" sz="5600" dirty="0"/>
            </a:br>
            <a:r>
              <a:rPr kumimoji="1" lang="ko-KR" altLang="en-US" sz="5600" dirty="0"/>
              <a:t>수학 </a:t>
            </a:r>
            <a:r>
              <a:rPr kumimoji="1" lang="en-US" altLang="ko-KR" sz="5600" dirty="0"/>
              <a:t>/</a:t>
            </a:r>
            <a:r>
              <a:rPr kumimoji="1" lang="ko-KR" altLang="en-US" sz="5600" dirty="0"/>
              <a:t> </a:t>
            </a:r>
            <a:r>
              <a:rPr kumimoji="1" lang="ko-KR" altLang="en-US" sz="5600" dirty="0" err="1"/>
              <a:t>그리디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216373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CC45-008C-E6B0-FC1D-489DA8CC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이중</a:t>
            </a:r>
            <a:r>
              <a:rPr kumimoji="1" lang="ko-KR" altLang="en-US" dirty="0"/>
              <a:t>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STL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28B9C-62EC-290D-A732-9E0E59FE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여기까지만</a:t>
            </a:r>
            <a:r>
              <a:rPr kumimoji="1" lang="ko-KR" altLang="en-US" dirty="0"/>
              <a:t> 보면 </a:t>
            </a:r>
            <a:r>
              <a:rPr kumimoji="1" lang="en-US" altLang="ko-KR" dirty="0" err="1"/>
              <a:t>stl</a:t>
            </a:r>
            <a:r>
              <a:rPr kumimoji="1" lang="ko-KR" altLang="en-US" dirty="0"/>
              <a:t>에 있는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을 사용하는 것이 정답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??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multiset</a:t>
            </a:r>
            <a:r>
              <a:rPr kumimoji="1" lang="ko-KR" altLang="en-US" dirty="0"/>
              <a:t>을 사용하면 아주 간단하게 풀 수 있는 문제</a:t>
            </a:r>
            <a:r>
              <a:rPr kumimoji="1" lang="en-US" altLang="ko-KR" dirty="0"/>
              <a:t>!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411C4-18D6-40F2-CF85-2713C1B6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9921"/>
            <a:ext cx="7859852" cy="7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E0502C-58FA-3EF0-B73D-8E42CF2A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5" y="484909"/>
            <a:ext cx="11254289" cy="3754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505BB-11D0-2725-C52C-366159ECF810}"/>
              </a:ext>
            </a:extLst>
          </p:cNvPr>
          <p:cNvSpPr txBox="1"/>
          <p:nvPr/>
        </p:nvSpPr>
        <p:spPr>
          <a:xfrm>
            <a:off x="678873" y="4696691"/>
            <a:ext cx="7509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이게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뭐야</a:t>
            </a:r>
            <a:r>
              <a:rPr kumimoji="1" lang="en-US" altLang="ko-KR" dirty="0"/>
              <a:t>…?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새로운 수가 들어올 때 마다 정렬 후 가운데 출력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231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E0502C-58FA-3EF0-B73D-8E42CF2A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5" y="484909"/>
            <a:ext cx="11254289" cy="3754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505BB-11D0-2725-C52C-366159ECF810}"/>
              </a:ext>
            </a:extLst>
          </p:cNvPr>
          <p:cNvSpPr txBox="1"/>
          <p:nvPr/>
        </p:nvSpPr>
        <p:spPr>
          <a:xfrm>
            <a:off x="678873" y="4696691"/>
            <a:ext cx="7509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이게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뭐야</a:t>
            </a:r>
            <a:r>
              <a:rPr kumimoji="1" lang="en-US" altLang="ko-KR" dirty="0"/>
              <a:t>…?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새로운 수가 들어올 때 마다 정렬 후 가운데 출력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무적권</a:t>
            </a:r>
            <a:r>
              <a:rPr kumimoji="1" lang="ko-KR" altLang="en-US" dirty="0"/>
              <a:t> 시간초과</a:t>
            </a:r>
            <a:r>
              <a:rPr kumimoji="1" lang="en-US" altLang="ko-KR" dirty="0"/>
              <a:t>…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0.1</a:t>
            </a:r>
            <a:r>
              <a:rPr kumimoji="1" lang="ko-KR" altLang="en-US" dirty="0"/>
              <a:t>초 </a:t>
            </a:r>
            <a:r>
              <a:rPr kumimoji="1" lang="en-US" altLang="ko-KR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403754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친필, 번호, 폰트이(가) 표시된 사진&#10;&#10;자동 생성된 설명">
            <a:extLst>
              <a:ext uri="{FF2B5EF4-FFF2-40B4-BE49-F238E27FC236}">
                <a16:creationId xmlns:a16="http://schemas.microsoft.com/office/drawing/2014/main" id="{D57CF9E8-423F-98FB-83DA-126D26BD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1207"/>
            <a:ext cx="7772400" cy="54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3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친필, 스크린샷, 폰트이(가) 표시된 사진&#10;&#10;자동 생성된 설명">
            <a:extLst>
              <a:ext uri="{FF2B5EF4-FFF2-40B4-BE49-F238E27FC236}">
                <a16:creationId xmlns:a16="http://schemas.microsoft.com/office/drawing/2014/main" id="{16E032E8-299F-191B-ACF5-8F19DE1D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68" y="343052"/>
            <a:ext cx="8728904" cy="61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DA764-9D82-B4D9-6C69-903594B8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가운데를</a:t>
            </a:r>
            <a:r>
              <a:rPr kumimoji="1" lang="ko-KR" altLang="en-US" dirty="0"/>
              <a:t> 말해요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규칙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FE0A5-29D4-1103-2E75-0A7598ECA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어떤</a:t>
            </a:r>
            <a:r>
              <a:rPr kumimoji="1" lang="ko-KR" altLang="en-US" dirty="0"/>
              <a:t> 규칙이 있나요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282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B9CDC-A841-0EE3-FAEA-C1675C0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가운데를</a:t>
            </a:r>
            <a:r>
              <a:rPr kumimoji="1" lang="ko-KR" altLang="en-US" dirty="0"/>
              <a:t> 말해요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규칙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83E59-C621-1185-77F0-E1738387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정답은</a:t>
            </a:r>
            <a:r>
              <a:rPr kumimoji="1" lang="en-US" altLang="ko-Kore-KR" dirty="0"/>
              <a:t>…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전체 수열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정렬 상태 유지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가운데 수를 기준으로 보면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812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117059-08CA-38E8-5A6D-805E3EC4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87" y="893716"/>
            <a:ext cx="8964026" cy="2178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0D403-3195-ED62-5729-B052C8ACA9C1}"/>
              </a:ext>
            </a:extLst>
          </p:cNvPr>
          <p:cNvSpPr txBox="1"/>
          <p:nvPr/>
        </p:nvSpPr>
        <p:spPr>
          <a:xfrm>
            <a:off x="1613987" y="3698697"/>
            <a:ext cx="9194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우리가 </a:t>
            </a:r>
            <a:r>
              <a:rPr kumimoji="1" lang="ko-KR" altLang="en-US" dirty="0" err="1"/>
              <a:t>필요한건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??</a:t>
            </a: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ore-KR" altLang="en-US" dirty="0"/>
              <a:t>가운데를</a:t>
            </a:r>
            <a:r>
              <a:rPr kumimoji="1" lang="ko-KR" altLang="en-US" dirty="0"/>
              <a:t> 기준으로 왼쪽으로는 </a:t>
            </a:r>
            <a:r>
              <a:rPr kumimoji="1" lang="en-US" altLang="ko-KR" dirty="0"/>
              <a:t>??</a:t>
            </a: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가운데를 기준으로 오른쪽으로는 </a:t>
            </a:r>
            <a:r>
              <a:rPr kumimoji="1" lang="en-US" altLang="ko-KR" dirty="0"/>
              <a:t>??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199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80D403-3195-ED62-5729-B052C8ACA9C1}"/>
              </a:ext>
            </a:extLst>
          </p:cNvPr>
          <p:cNvSpPr txBox="1"/>
          <p:nvPr/>
        </p:nvSpPr>
        <p:spPr>
          <a:xfrm>
            <a:off x="1613987" y="3028961"/>
            <a:ext cx="9194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우리가 </a:t>
            </a:r>
            <a:r>
              <a:rPr kumimoji="1" lang="ko-KR" altLang="en-US" dirty="0" err="1"/>
              <a:t>필요한건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이 정렬 상태를 유지하면서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가운데에 있는 원소를 출력하는 모든 과정을 </a:t>
            </a:r>
            <a:r>
              <a:rPr kumimoji="1" lang="en-US" altLang="ko-KR" dirty="0"/>
              <a:t>0.1</a:t>
            </a:r>
            <a:r>
              <a:rPr kumimoji="1" lang="ko-KR" altLang="en-US" dirty="0"/>
              <a:t>초 안에 수행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ore-KR" altLang="en-US" dirty="0"/>
              <a:t>가운데를</a:t>
            </a:r>
            <a:r>
              <a:rPr kumimoji="1" lang="ko-KR" altLang="en-US" dirty="0"/>
              <a:t> 기준으로 왼쪽으로는 </a:t>
            </a:r>
            <a:r>
              <a:rPr kumimoji="1" lang="en-US" altLang="ko-KR" dirty="0"/>
              <a:t>??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가운데보다 작은 수</a:t>
            </a:r>
            <a:r>
              <a:rPr kumimoji="1" lang="en-US" altLang="ko-KR" dirty="0"/>
              <a:t>…</a:t>
            </a: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가운데를 기준으로 오른쪽으로는 </a:t>
            </a:r>
            <a:r>
              <a:rPr kumimoji="1" lang="en-US" altLang="ko-KR" dirty="0"/>
              <a:t>??</a:t>
            </a: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가운데보다 큰 수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6938C-4B3B-39D7-F4CB-D10F329C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87" y="412719"/>
            <a:ext cx="8197444" cy="223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5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9CCBD-F3CC-1462-206E-8B20D408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가운데를 말해요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1772E-D5C4-4833-8221-0ABCEF144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BST ??</a:t>
            </a:r>
          </a:p>
          <a:p>
            <a:pPr marL="0" indent="0">
              <a:buNone/>
            </a:pPr>
            <a:r>
              <a:rPr kumimoji="1" lang="en-US" altLang="ko-Kore-KR" dirty="0"/>
              <a:t>-&gt; </a:t>
            </a:r>
            <a:r>
              <a:rPr kumimoji="1" lang="ko-KR" altLang="en-US" dirty="0"/>
              <a:t>우리가 의도한 상태를 유지할까요</a:t>
            </a:r>
            <a:r>
              <a:rPr kumimoji="1" lang="en-US" altLang="ko-K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3162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72DD8A-AA16-066C-52E0-D61F6EACE3D1}"/>
              </a:ext>
            </a:extLst>
          </p:cNvPr>
          <p:cNvSpPr txBox="1">
            <a:spLocks/>
          </p:cNvSpPr>
          <p:nvPr/>
        </p:nvSpPr>
        <p:spPr>
          <a:xfrm>
            <a:off x="641180" y="2585093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ko-KR" altLang="en-US" sz="17600" dirty="0"/>
              <a:t>과제 발표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196733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8A04C-AAED-E314-005E-5933E1F6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가운데를 말해요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9EF04-3700-6D4E-1A43-64E5837E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Heap…</a:t>
            </a:r>
          </a:p>
          <a:p>
            <a:r>
              <a:rPr kumimoji="1" lang="ko-KR" altLang="en-US" dirty="0"/>
              <a:t>결국은 또 </a:t>
            </a:r>
            <a:r>
              <a:rPr kumimoji="1" lang="en-US" altLang="ko-KR" dirty="0"/>
              <a:t>PQ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ㅋ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규칙에 맞게 </a:t>
            </a:r>
            <a:r>
              <a:rPr kumimoji="1" lang="en-US" altLang="ko-KR" dirty="0"/>
              <a:t>PQ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적절히 사용해서</a:t>
            </a:r>
            <a:endParaRPr kumimoji="1" lang="en-US" altLang="ko-KR" dirty="0"/>
          </a:p>
          <a:p>
            <a:r>
              <a:rPr kumimoji="1" lang="ko-KR" altLang="en-US" dirty="0"/>
              <a:t>다음 시간까지 직접 풀어보세요</a:t>
            </a:r>
            <a:r>
              <a:rPr kumimoji="1" lang="en-US" altLang="ko-KR" dirty="0"/>
              <a:t>!!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155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72DD8A-AA16-066C-52E0-D61F6EACE3D1}"/>
              </a:ext>
            </a:extLst>
          </p:cNvPr>
          <p:cNvSpPr txBox="1">
            <a:spLocks/>
          </p:cNvSpPr>
          <p:nvPr/>
        </p:nvSpPr>
        <p:spPr>
          <a:xfrm>
            <a:off x="641180" y="2585093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ko-KR" altLang="en-US" sz="17600" dirty="0" err="1"/>
              <a:t>그리디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2169062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10B36-A8B7-7699-5532-845E243B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CF557-3BAD-71C3-BEFC-ECF2224E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매</a:t>
            </a:r>
            <a:r>
              <a:rPr kumimoji="1" lang="ko-KR" altLang="en-US" dirty="0"/>
              <a:t> 순간마다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 순간 당시의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최적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최저 비용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최고 효율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상황을 쫓아가는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848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B7F7-CD82-44C3-47CF-23AFE7AA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0E1F8-F315-3878-C64D-AF29AD0F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단순</a:t>
            </a:r>
            <a:r>
              <a:rPr kumimoji="1" lang="ko-KR" altLang="en-US" dirty="0"/>
              <a:t> 구현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그래프 탐색 등</a:t>
            </a:r>
            <a:endParaRPr kumimoji="1" lang="en-US" altLang="ko-KR" dirty="0"/>
          </a:p>
          <a:p>
            <a:r>
              <a:rPr kumimoji="1" lang="ko-KR" altLang="en-US" dirty="0"/>
              <a:t>여러 분야에 적용될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7ED52-46A5-97C3-221E-601F7E1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73" y="2878083"/>
            <a:ext cx="5798127" cy="3614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752EF3-A0D8-4C1B-32AA-A9AF5669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" y="3956939"/>
            <a:ext cx="5188527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0A16E-4357-7F12-410D-C4870F06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조건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B6251-3F22-7C8C-3685-827039CC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탐욕적</a:t>
            </a:r>
            <a:r>
              <a:rPr kumimoji="1" lang="ko-KR" altLang="en-US" dirty="0"/>
              <a:t> 선택 속성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앞의 선택이 이후의 선택에 영향을 주지 않는다</a:t>
            </a:r>
            <a:r>
              <a:rPr kumimoji="1" lang="en-US" altLang="ko-KR" sz="2000" dirty="0"/>
              <a:t>!</a:t>
            </a:r>
          </a:p>
          <a:p>
            <a:pPr marL="0" indent="0">
              <a:buNone/>
            </a:pPr>
            <a:endParaRPr kumimoji="1" lang="en-US" altLang="ko-Kore-KR" sz="2000" dirty="0"/>
          </a:p>
          <a:p>
            <a:r>
              <a:rPr kumimoji="1" lang="ko-KR" altLang="en-US" dirty="0"/>
              <a:t>최적 부분 구조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큰 문제를 작은 문제로 나누어서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작은 문제를 최적으로 해결할 수 있으면 큰 문제도 최적으로 해결할 수 있음이 보장된다</a:t>
            </a:r>
            <a:r>
              <a:rPr kumimoji="1" lang="en-US" altLang="ko-KR" sz="2000" dirty="0"/>
              <a:t>!</a:t>
            </a:r>
          </a:p>
          <a:p>
            <a:pPr marL="0" indent="0">
              <a:buNone/>
            </a:pPr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264918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0A16E-4357-7F12-410D-C4870F06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조건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B6251-3F22-7C8C-3685-827039CC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탐욕적</a:t>
            </a:r>
            <a:r>
              <a:rPr kumimoji="1" lang="ko-KR" altLang="en-US" dirty="0"/>
              <a:t> 선택 속성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앞의 선택이 이후의 선택에 영향을 주지 않는다</a:t>
            </a:r>
            <a:r>
              <a:rPr kumimoji="1" lang="en-US" altLang="ko-KR" sz="2000" dirty="0"/>
              <a:t>!</a:t>
            </a:r>
          </a:p>
          <a:p>
            <a:pPr marL="0" indent="0">
              <a:buNone/>
            </a:pPr>
            <a:endParaRPr kumimoji="1" lang="en-US" altLang="ko-Kore-KR" sz="2000" dirty="0"/>
          </a:p>
          <a:p>
            <a:r>
              <a:rPr kumimoji="1" lang="ko-KR" altLang="en-US" dirty="0"/>
              <a:t>최적 부분 구조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큰 문제를 작은 문제로 나누어서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작은 문제를 최적으로 해결할 수 있으면 큰 문제도 최적으로 해결할 수 있음이 보장된다</a:t>
            </a:r>
            <a:r>
              <a:rPr kumimoji="1" lang="en-US" altLang="ko-KR" sz="2000" dirty="0"/>
              <a:t>!</a:t>
            </a:r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r>
              <a:rPr kumimoji="1" lang="ko-KR" altLang="en-US" sz="3200" dirty="0"/>
              <a:t>이해가 안되시죠</a:t>
            </a:r>
            <a:r>
              <a:rPr kumimoji="1" lang="en-US" altLang="ko-KR" sz="3200" dirty="0"/>
              <a:t>???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ㅋㅋ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098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D609D-E9B4-0B3E-4665-8457BA1A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28"/>
            <a:ext cx="10964783" cy="5105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AFF97A-93DD-A3E8-7CE3-5C68E148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633" y="2933272"/>
            <a:ext cx="2400300" cy="388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BACCCC0-247E-8BB3-856D-6B063D263415}"/>
                  </a:ext>
                </a:extLst>
              </p14:cNvPr>
              <p14:cNvContentPartPr/>
              <p14:nvPr/>
            </p14:nvContentPartPr>
            <p14:xfrm>
              <a:off x="6718866" y="4877825"/>
              <a:ext cx="2922120" cy="37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BACCCC0-247E-8BB3-856D-6B063D2634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0226" y="4868825"/>
                <a:ext cx="2939760" cy="55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E54EE99-0BED-9EFD-D7C0-CAB4FB5639DA}"/>
              </a:ext>
            </a:extLst>
          </p:cNvPr>
          <p:cNvSpPr txBox="1"/>
          <p:nvPr/>
        </p:nvSpPr>
        <p:spPr>
          <a:xfrm>
            <a:off x="400692" y="5291191"/>
            <a:ext cx="831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50000</a:t>
            </a:r>
            <a:r>
              <a:rPr kumimoji="1" lang="ko-KR" altLang="en-US" dirty="0"/>
              <a:t>원 </a:t>
            </a:r>
            <a:r>
              <a:rPr kumimoji="1" lang="ko-KR" altLang="en-US" dirty="0" err="1"/>
              <a:t>짜리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10000</a:t>
            </a:r>
            <a:r>
              <a:rPr kumimoji="1" lang="ko-KR" altLang="en-US" dirty="0"/>
              <a:t>원 </a:t>
            </a:r>
            <a:r>
              <a:rPr kumimoji="1" lang="ko-KR" altLang="en-US" dirty="0" err="1"/>
              <a:t>짜리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10000</a:t>
            </a:r>
            <a:r>
              <a:rPr kumimoji="1" lang="ko-KR" altLang="en-US" dirty="0"/>
              <a:t>원 </a:t>
            </a:r>
            <a:r>
              <a:rPr kumimoji="1" lang="ko-KR" altLang="en-US" dirty="0" err="1"/>
              <a:t>짜리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5000</a:t>
            </a:r>
            <a:r>
              <a:rPr kumimoji="1" lang="ko-KR" altLang="en-US" dirty="0"/>
              <a:t>원 </a:t>
            </a:r>
            <a:r>
              <a:rPr kumimoji="1" lang="ko-KR" altLang="en-US" dirty="0" err="1"/>
              <a:t>짜리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배수 관계가 유지되므로 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549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95E53-AA11-1F20-634A-B036B8E7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동전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969A-35EF-CDD9-441C-B8FF5596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탐욕적 선택 속성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큰 지폐부터 시작해서 차례로 </a:t>
            </a:r>
            <a:r>
              <a:rPr kumimoji="1" lang="en-US" altLang="ko-KR" sz="2000" dirty="0"/>
              <a:t>K</a:t>
            </a:r>
            <a:r>
              <a:rPr kumimoji="1" lang="ko-KR" altLang="en-US" sz="2000" dirty="0"/>
              <a:t>에서 빼면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r>
              <a:rPr kumimoji="1" lang="ko-Kore-KR" altLang="en-US" dirty="0"/>
              <a:t>최적</a:t>
            </a:r>
            <a:r>
              <a:rPr kumimoji="1" lang="ko-KR" altLang="en-US" dirty="0"/>
              <a:t> 부분 구조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-&gt;</a:t>
            </a:r>
            <a:r>
              <a:rPr kumimoji="1" lang="ko-KR" altLang="en-US" sz="2000" dirty="0"/>
              <a:t> 결국 최적의 해를 구할 수 있음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r>
              <a:rPr kumimoji="1" lang="ko-KR" altLang="en-US" dirty="0"/>
              <a:t>아직도 감이 </a:t>
            </a:r>
            <a:r>
              <a:rPr kumimoji="1" lang="ko-KR" altLang="en-US" dirty="0" err="1"/>
              <a:t>안잡힌다면</a:t>
            </a:r>
            <a:r>
              <a:rPr kumimoji="1" lang="en-US" altLang="ko-KR" dirty="0"/>
              <a:t>??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1961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C299-8115-7F1A-C02C-72BF23D7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직접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풀어봅시다</a:t>
            </a:r>
            <a:r>
              <a:rPr kumimoji="1" lang="en-US" altLang="ko-Kore-KR" dirty="0"/>
              <a:t>^</a:t>
            </a:r>
            <a:r>
              <a:rPr kumimoji="1" lang="en-US" altLang="ko-KR" dirty="0"/>
              <a:t>^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28B80-2F27-4EF5-A98E-80CE78B9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www.acmicpc.net</a:t>
            </a:r>
            <a:r>
              <a:rPr kumimoji="1" lang="en" altLang="ko-Kore-KR" dirty="0"/>
              <a:t>/problem/11047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0514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96E7D-690F-6DEA-F2D2-604EDDD8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9" y="280091"/>
            <a:ext cx="11681277" cy="4997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F995E1-479C-7F09-C549-743988C6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290" y="5028509"/>
            <a:ext cx="1752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72DD8A-AA16-066C-52E0-D61F6EACE3D1}"/>
              </a:ext>
            </a:extLst>
          </p:cNvPr>
          <p:cNvSpPr txBox="1">
            <a:spLocks/>
          </p:cNvSpPr>
          <p:nvPr/>
        </p:nvSpPr>
        <p:spPr>
          <a:xfrm>
            <a:off x="641180" y="2585093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ko-KR" altLang="en-US" sz="17600" dirty="0"/>
              <a:t>과제 리뷰 </a:t>
            </a:r>
            <a:r>
              <a:rPr kumimoji="1" lang="en-US" altLang="ko-KR" sz="17600" dirty="0"/>
              <a:t>-</a:t>
            </a:r>
            <a:r>
              <a:rPr kumimoji="1" lang="ko-KR" altLang="en-US" sz="17600" dirty="0"/>
              <a:t> 도전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11909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2611-15EB-16D5-726D-A2D5DDAA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FF793-B09D-809B-DDEF-F5B46691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KR" altLang="en-US" dirty="0"/>
              <a:t>한</a:t>
            </a:r>
            <a:r>
              <a:rPr kumimoji="1" lang="ko-KR" altLang="en-US" dirty="0"/>
              <a:t> 번 선택을 하면 번복할 수 없음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sz="1800" dirty="0"/>
              <a:t>-&gt;</a:t>
            </a:r>
            <a:r>
              <a:rPr kumimoji="1" lang="ko-KR" altLang="en-US" sz="1800" dirty="0"/>
              <a:t> 더 좋은 선택지가 있는 것을 </a:t>
            </a:r>
            <a:r>
              <a:rPr kumimoji="1" lang="ko-KR" altLang="en-US" sz="1800" dirty="0" err="1"/>
              <a:t>깨달았더라도</a:t>
            </a:r>
            <a:r>
              <a:rPr kumimoji="1" lang="en-US" altLang="ko-KR" sz="1800" dirty="0"/>
              <a:t>.</a:t>
            </a:r>
          </a:p>
          <a:p>
            <a:endParaRPr kumimoji="1" lang="en-US" altLang="ko-KR" dirty="0"/>
          </a:p>
          <a:p>
            <a:r>
              <a:rPr kumimoji="1" lang="ko-Kore-KR" altLang="en-US" dirty="0"/>
              <a:t>즉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당시에 최적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해를 선택한다고 해도</a:t>
            </a:r>
            <a:endParaRPr kumimoji="1" lang="en-US" altLang="ko-KR" dirty="0"/>
          </a:p>
          <a:p>
            <a:r>
              <a:rPr kumimoji="1" lang="ko-KR" altLang="en-US" dirty="0"/>
              <a:t>그 해가 최종적으로 최적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해라는 것이 보장되지 않음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조건을 만족하지 않으면 사용할 수 없는 알고리즘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그럼에도 불구하고</a:t>
            </a:r>
            <a:r>
              <a:rPr kumimoji="1"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45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569AB-3C08-9F5B-7521-EFC53460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그리디</a:t>
            </a:r>
            <a:r>
              <a:rPr kumimoji="1" lang="ko-KR" altLang="en-US" dirty="0"/>
              <a:t> 알고리즘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활용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5721C-4BFB-898F-D12D-A9813FB3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조건을</a:t>
            </a:r>
            <a:r>
              <a:rPr kumimoji="1" lang="ko-KR" altLang="en-US" dirty="0"/>
              <a:t> 만족하는 한에서는</a:t>
            </a:r>
            <a:endParaRPr kumimoji="1" lang="en-US" altLang="ko-KR" dirty="0"/>
          </a:p>
          <a:p>
            <a:r>
              <a:rPr kumimoji="1" lang="ko-KR" altLang="en-US" dirty="0"/>
              <a:t>답을 찾아가는 데에 근접한 연산만을 수행하므로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비교적 빠른 시간동안 근사해를 구할 수 있다는 장점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3294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72DD8A-AA16-066C-52E0-D61F6EACE3D1}"/>
              </a:ext>
            </a:extLst>
          </p:cNvPr>
          <p:cNvSpPr txBox="1">
            <a:spLocks/>
          </p:cNvSpPr>
          <p:nvPr/>
        </p:nvSpPr>
        <p:spPr>
          <a:xfrm>
            <a:off x="641180" y="2585093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kumimoji="1" lang="en-US" altLang="ko-KR" sz="5600" dirty="0"/>
            </a:br>
            <a:br>
              <a:rPr kumimoji="1" lang="en-US" altLang="ko-KR" sz="5600" dirty="0"/>
            </a:br>
            <a:r>
              <a:rPr kumimoji="1" lang="ko-KR" altLang="en-US" sz="17600" dirty="0"/>
              <a:t>수학</a:t>
            </a:r>
            <a:br>
              <a:rPr kumimoji="1" lang="en-US" altLang="ko-KR" sz="5600" dirty="0"/>
            </a:br>
            <a:endParaRPr kumimoji="1" lang="ko-Kore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2634035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DB2AE-6950-8E1E-5004-AFD1B93B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수학이요</a:t>
            </a:r>
            <a:r>
              <a:rPr kumimoji="1" lang="en-US" altLang="ko-Kore-KR" dirty="0">
                <a:solidFill>
                  <a:srgbClr val="FF0000"/>
                </a:solidFill>
              </a:rPr>
              <a:t>?</a:t>
            </a:r>
            <a:r>
              <a:rPr kumimoji="1" lang="en-US" altLang="ko-KR" dirty="0">
                <a:solidFill>
                  <a:srgbClr val="FF0000"/>
                </a:solidFill>
              </a:rPr>
              <a:t>???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935130-BE4A-3C5D-BAE1-A4DEED7C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새로운</a:t>
            </a:r>
            <a:r>
              <a:rPr kumimoji="1" lang="ko-KR" altLang="en-US" dirty="0"/>
              <a:t> 걸 배우지는 않아요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 배운 내용을 알고리즘에 활용하는 것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6793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AC583-C533-9786-07B1-96A16804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8641C-40C9-F302-2419-4040F6181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컴퓨터</a:t>
            </a:r>
            <a:r>
              <a:rPr kumimoji="1" lang="ko-KR" altLang="en-US" dirty="0"/>
              <a:t> 연산으로 원하는 값을 얻으려면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브루트</a:t>
            </a:r>
            <a:r>
              <a:rPr kumimoji="1" lang="ko-KR" altLang="en-US" dirty="0"/>
              <a:t> 포스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필요없는</a:t>
            </a:r>
            <a:r>
              <a:rPr kumimoji="1" lang="ko-KR" altLang="en-US" dirty="0"/>
              <a:t> 부분 빼기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5DDCE-42C5-3FB6-B7CF-316B334F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6" y="3429000"/>
            <a:ext cx="2921000" cy="863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95FBE0-1E2F-5F70-3D06-FBAD28F1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66" y="5586413"/>
            <a:ext cx="3175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EE44C-8DEB-3D92-CA1E-11339504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B2E1A-1F6E-82FC-5FC6-D712EF42F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컴퓨터로 상수 시간에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까지의 합을 구하는 방법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생각해보세요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9555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B65BD-66D7-2041-737D-EA84EC63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E907C-4CAF-0129-867B-D8BD15D60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3600" dirty="0" err="1">
                <a:solidFill>
                  <a:srgbClr val="FF0000"/>
                </a:solidFill>
              </a:rPr>
              <a:t>ㅋㅋ</a:t>
            </a:r>
            <a:endParaRPr kumimoji="1" lang="en-US" altLang="ko-KR" sz="3600" dirty="0">
              <a:solidFill>
                <a:srgbClr val="FF0000"/>
              </a:solidFill>
            </a:endParaRP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O(N) </a:t>
            </a:r>
            <a:r>
              <a:rPr kumimoji="1" lang="ko-KR" altLang="en-US" dirty="0"/>
              <a:t>시간 알고리즘을 </a:t>
            </a:r>
            <a:r>
              <a:rPr kumimoji="1" lang="en-US" altLang="ko-KR" dirty="0"/>
              <a:t>O(1)</a:t>
            </a:r>
            <a:r>
              <a:rPr kumimoji="1" lang="ko-KR" altLang="en-US" dirty="0"/>
              <a:t>로 단축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이런 식으로 수학을 활용할 수 있는 것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96D0F-BE93-2B04-E2D3-3D8B12FF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4755"/>
            <a:ext cx="5395105" cy="7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4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67456-388E-54E9-7026-46CDF108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GCD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LCM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C744C-2C0A-88FB-5CC3-B39BC41C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GCD </a:t>
            </a:r>
            <a:r>
              <a:rPr kumimoji="1" lang="ko-Kore-KR" altLang="en-US" dirty="0"/>
              <a:t>구하는</a:t>
            </a:r>
            <a:r>
              <a:rPr kumimoji="1" lang="ko-KR" altLang="en-US" dirty="0"/>
              <a:t> 법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브루트</a:t>
            </a:r>
            <a:r>
              <a:rPr kumimoji="1" lang="ko-KR" altLang="en-US" dirty="0"/>
              <a:t> 포스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O(N)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F60DE-ADF8-0C6E-D290-531AE332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04" y="3429000"/>
            <a:ext cx="3822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6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3962B-A027-C611-C135-EC5871E2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GCD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LCM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24E57-B87F-2284-2D4F-9120C2D6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더 효율적인 것이 없을까요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필요없는</a:t>
            </a:r>
            <a:r>
              <a:rPr kumimoji="1" lang="ko-KR" altLang="en-US" dirty="0"/>
              <a:t> 부분 빼기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최적화</a:t>
            </a:r>
            <a:r>
              <a:rPr kumimoji="1" lang="en-US" altLang="ko-KR" dirty="0"/>
              <a:t>??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98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F7AC-EF9B-6341-DD73-3F0E7573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GCD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LCM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A44EC-F449-311B-EDA9-FEF2046B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R" altLang="en-US" dirty="0"/>
              <a:t>유클리드 </a:t>
            </a:r>
            <a:r>
              <a:rPr kumimoji="1" lang="ko-KR" altLang="en-US" dirty="0" err="1"/>
              <a:t>호제법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최소공배수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LCM * GCD = A*B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4A904-E36B-E591-9DC0-7C3F04EA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98" y="3325247"/>
            <a:ext cx="7486436" cy="16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6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DE8322-1745-D269-420C-B6DFF338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3" y="180108"/>
            <a:ext cx="11980113" cy="4655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2F8A1-254B-37B6-5E77-A0974C7B87BC}"/>
              </a:ext>
            </a:extLst>
          </p:cNvPr>
          <p:cNvSpPr txBox="1"/>
          <p:nvPr/>
        </p:nvSpPr>
        <p:spPr>
          <a:xfrm>
            <a:off x="390418" y="4835237"/>
            <a:ext cx="718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dirty="0"/>
              <a:t>직접</a:t>
            </a:r>
            <a:r>
              <a:rPr kumimoji="1" lang="ko-KR" altLang="en-US" dirty="0"/>
              <a:t> 구현</a:t>
            </a:r>
            <a:r>
              <a:rPr kumimoji="1" lang="en-US" altLang="ko-KR" dirty="0"/>
              <a:t>??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조건에 맞는 자료구조</a:t>
            </a:r>
            <a:r>
              <a:rPr kumimoji="1" lang="en-US" altLang="ko-KR" dirty="0"/>
              <a:t>/STL</a:t>
            </a:r>
            <a:r>
              <a:rPr kumimoji="1" lang="ko-KR" altLang="en-US" dirty="0"/>
              <a:t>이 있지 않을까</a:t>
            </a:r>
            <a:r>
              <a:rPr kumimoji="1"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708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D1F1F-4DD4-23F1-9A54-7A1AB1D1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GCD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LCM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AEF72-718B-A6D6-5351-289AA3C5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1370"/>
            <a:ext cx="4532633" cy="32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6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8C88E-EBB8-9DAB-2626-DED37519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소수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945D3-1BC5-9E46-8D52-4207BFCE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en-US" altLang="ko-Kore-KR" dirty="0"/>
              <a:t>1</a:t>
            </a:r>
            <a:r>
              <a:rPr kumimoji="1" lang="ko-Kore-KR" altLang="en-US" dirty="0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까지의 소수 구하기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어떤 수가 소수인지 판별하기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1716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22BC-D2E4-322D-B2C0-B01AAB2F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소수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C94F8-79DF-0488-0872-F2F7621C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브루트포스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…)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BC3F9-6D78-CFC0-2CB4-A66797B6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3163"/>
            <a:ext cx="32639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F9210-D55D-F1D4-3E48-5D55087506C1}"/>
              </a:ext>
            </a:extLst>
          </p:cNvPr>
          <p:cNvSpPr txBox="1"/>
          <p:nvPr/>
        </p:nvSpPr>
        <p:spPr>
          <a:xfrm>
            <a:off x="4102100" y="3816628"/>
            <a:ext cx="45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r>
              <a:rPr kumimoji="1" lang="ko-KR" altLang="en-US" dirty="0"/>
              <a:t>만까지의 소수를 구하는 것에 </a:t>
            </a:r>
            <a:r>
              <a:rPr kumimoji="1" lang="en-US" altLang="ko-KR" dirty="0"/>
              <a:t>12</a:t>
            </a:r>
            <a:r>
              <a:rPr kumimoji="1" lang="ko-KR" altLang="en-US" dirty="0"/>
              <a:t>초 걸림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0050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822BC-D2E4-322D-B2C0-B01AAB2F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소수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C94F8-79DF-0488-0872-F2F7621C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브루트포스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…)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판별식 </a:t>
            </a:r>
            <a:r>
              <a:rPr kumimoji="1" lang="en-US" altLang="ko-KR" dirty="0"/>
              <a:t>O(N)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BC3F9-6D78-CFC0-2CB4-A66797B6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3163"/>
            <a:ext cx="32639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F9210-D55D-F1D4-3E48-5D55087506C1}"/>
              </a:ext>
            </a:extLst>
          </p:cNvPr>
          <p:cNvSpPr txBox="1"/>
          <p:nvPr/>
        </p:nvSpPr>
        <p:spPr>
          <a:xfrm>
            <a:off x="4102100" y="3940731"/>
            <a:ext cx="459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개선할 방법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190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538E8-91DA-738C-8AC6-609E2432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소수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1CEC0C-059F-ED3E-F4D3-314D8F3C6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브루트포스</a:t>
                </a:r>
                <a:r>
                  <a:rPr kumimoji="1" lang="en-US" altLang="ko-Kore-KR" dirty="0"/>
                  <a:t>(</a:t>
                </a:r>
                <a:r>
                  <a:rPr kumimoji="1" lang="ko-KR" altLang="en-US" dirty="0"/>
                  <a:t>개선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판별식 </a:t>
                </a:r>
                <a:r>
                  <a:rPr kumimoji="1" lang="en-US" altLang="ko-KR" dirty="0"/>
                  <a:t>O(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dirty="0"/>
                  <a:t>)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1CEC0C-059F-ED3E-F4D3-314D8F3C6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783F25F-DCDE-9780-15A4-D649B872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873"/>
            <a:ext cx="5400309" cy="31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9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64774-6937-AB03-0CBF-7A6C97E2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소수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A4025-C12E-24F2-F229-29AC5C5EF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에라토스테네스의</a:t>
            </a:r>
            <a:r>
              <a:rPr kumimoji="1" lang="ko-KR" altLang="en-US" dirty="0"/>
              <a:t> 체</a:t>
            </a:r>
            <a:endParaRPr kumimoji="1" lang="ko-Kore-KR" altLang="en-US" dirty="0"/>
          </a:p>
        </p:txBody>
      </p:sp>
      <p:pic>
        <p:nvPicPr>
          <p:cNvPr id="4" name="Picture 2" descr="eratos">
            <a:extLst>
              <a:ext uri="{FF2B5EF4-FFF2-40B4-BE49-F238E27FC236}">
                <a16:creationId xmlns:a16="http://schemas.microsoft.com/office/drawing/2014/main" id="{8D2C003E-3EB7-22EE-7964-D4BB5430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5408"/>
            <a:ext cx="5013747" cy="41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67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63BF7-6492-2982-87F2-9B1BFAF5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에라토스테네스의</a:t>
            </a:r>
            <a:r>
              <a:rPr kumimoji="1" lang="ko-KR" altLang="en-US" dirty="0"/>
              <a:t> 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07A0C-FC7F-CB3A-869B-FD39BC76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총 </a:t>
            </a:r>
            <a:r>
              <a:rPr kumimoji="1" lang="en-US" altLang="ko-KR" dirty="0"/>
              <a:t>O(</a:t>
            </a:r>
            <a:r>
              <a:rPr kumimoji="1" lang="en-US" altLang="ko-KR" dirty="0" err="1"/>
              <a:t>NloglogN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C7C86-7E56-A2D5-6726-2503E2AF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3099"/>
            <a:ext cx="4738188" cy="30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9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24BA4-11B1-67EB-DAF7-AC8C5791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순열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647101-715E-F79D-F0AA-38121F99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개수가</a:t>
            </a:r>
            <a:r>
              <a:rPr kumimoji="1" lang="ko-KR" altLang="en-US" dirty="0"/>
              <a:t> 필요하다면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R" altLang="en-US" dirty="0"/>
              <a:t>실제 순열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조합이 필요하다면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240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24BA4-11B1-67EB-DAF7-AC8C5791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순열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647101-715E-F79D-F0AA-38121F99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개수가</a:t>
            </a:r>
            <a:r>
              <a:rPr kumimoji="1" lang="ko-KR" altLang="en-US" dirty="0"/>
              <a:t> 필요하다면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그냥 공식을 쓰면 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ore-KR" dirty="0"/>
          </a:p>
          <a:p>
            <a:r>
              <a:rPr kumimoji="1" lang="ko-KR" altLang="en-US" dirty="0"/>
              <a:t>실제 순열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조합이 필요하다면</a:t>
            </a:r>
            <a:r>
              <a:rPr kumimoji="1" lang="en-US" altLang="ko-KR" dirty="0"/>
              <a:t>?</a:t>
            </a:r>
          </a:p>
          <a:p>
            <a:pPr marL="0" indent="0">
              <a:buNone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직접 구현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STL(</a:t>
            </a:r>
            <a:r>
              <a:rPr kumimoji="1" lang="en-US" altLang="ko-KR" dirty="0" err="1"/>
              <a:t>next_permutation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10395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74098-9702-953C-2C8F-FCE1C3BA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수학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부분집합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C1C13-A011-8D87-7709-CFD41843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8" y="2376184"/>
            <a:ext cx="6921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A8B54-4B06-18AF-080F-6FE7A309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이중</a:t>
            </a:r>
            <a:r>
              <a:rPr kumimoji="1" lang="ko-KR" altLang="en-US" dirty="0"/>
              <a:t>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직접구현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4DF03-E672-D93E-2290-3B8B6860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직접</a:t>
            </a:r>
            <a:r>
              <a:rPr kumimoji="1" lang="ko-KR" altLang="en-US" dirty="0"/>
              <a:t> 구현하려면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단순하게 큐 두개를 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무슨 문제가 생길까</a:t>
            </a:r>
            <a:r>
              <a:rPr kumimoji="1" lang="en-US" altLang="ko-KR" dirty="0">
                <a:solidFill>
                  <a:srgbClr val="FF0000"/>
                </a:solidFill>
              </a:rPr>
              <a:t>???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562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8B2A1-2D6C-83FE-EDF9-7A10EBB2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순열</a:t>
            </a:r>
            <a:endParaRPr kumimoji="1" lang="ko-Kore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5327485-C4ED-0CA0-7DD4-9C68E3F33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ore-KR" dirty="0"/>
              <a:t>I</a:t>
            </a:r>
            <a:r>
              <a:rPr kumimoji="1" lang="ko-KR" altLang="en-US" dirty="0"/>
              <a:t>번째 값을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 중 고름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중복</a:t>
            </a:r>
            <a:r>
              <a:rPr kumimoji="1" lang="ko-KR" altLang="en-US" dirty="0"/>
              <a:t> 안되게</a:t>
            </a:r>
            <a:r>
              <a:rPr kumimoji="1" lang="en-US" altLang="ko-KR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550FE-26BD-0CA5-C8DB-B57846F4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14990"/>
            <a:ext cx="5757809" cy="35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56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3C7F6-59E8-4131-DC5D-519E6815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수학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조합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18564-BDB3-D52F-63C0-E256146C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K</a:t>
            </a:r>
            <a:r>
              <a:rPr kumimoji="1" lang="ko-KR" altLang="en-US" dirty="0"/>
              <a:t>개 고름</a:t>
            </a:r>
            <a:r>
              <a:rPr kumimoji="1" lang="en-US" altLang="ko-KR" dirty="0"/>
              <a:t>(</a:t>
            </a:r>
            <a:r>
              <a:rPr kumimoji="1" lang="ko-KR" altLang="en-US" dirty="0"/>
              <a:t>중복 있이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886AA-F699-0DDC-C017-90CA78D1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49" y="2616914"/>
            <a:ext cx="6223998" cy="3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8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CC047-DE28-E9BD-8FBA-7F909E8C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활동사진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8575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CC047-DE28-E9BD-8FBA-7F909E8C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/>
              <a:t>마무리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10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1B08F-8314-1F69-518E-AB81E160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이중</a:t>
            </a:r>
            <a:r>
              <a:rPr kumimoji="1" lang="ko-KR" altLang="en-US" dirty="0"/>
              <a:t>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직접구현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4935A-6D89-5F4F-620F-03617413D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PQ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TOP</a:t>
            </a:r>
            <a:r>
              <a:rPr kumimoji="1" lang="ko-KR" altLang="en-US" dirty="0"/>
              <a:t>의 원소만 사용할 수 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내가 </a:t>
            </a:r>
            <a:r>
              <a:rPr kumimoji="1" lang="en-US" altLang="ko-KR" dirty="0"/>
              <a:t>MAX_PQ</a:t>
            </a:r>
            <a:r>
              <a:rPr kumimoji="1" lang="ko-KR" altLang="en-US" dirty="0"/>
              <a:t>에서 지운 원소를 </a:t>
            </a:r>
            <a:r>
              <a:rPr kumimoji="1" lang="en-US" altLang="ko-KR" dirty="0"/>
              <a:t>MIN_PQ</a:t>
            </a:r>
            <a:r>
              <a:rPr kumimoji="1" lang="ko-KR" altLang="en-US" dirty="0"/>
              <a:t>에서 어떻게 처리하지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이걸 처리하는 것이 핵심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어떻게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742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7AA44-DA07-92B5-BAEB-29F9E518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이중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직접구현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0DAC9-1330-9006-A579-57B4FB7C2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MIN_PQ,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MAX_PQ </a:t>
            </a:r>
            <a:r>
              <a:rPr kumimoji="1" lang="ko-KR" altLang="en-US" dirty="0"/>
              <a:t>두개를 유지하고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내가 해당 원소를 </a:t>
            </a:r>
            <a:r>
              <a:rPr kumimoji="1" lang="en-US" altLang="ko-KR" dirty="0"/>
              <a:t>PQ</a:t>
            </a:r>
            <a:r>
              <a:rPr kumimoji="1" lang="ko-KR" altLang="en-US" dirty="0"/>
              <a:t>에 몇 개 가지고 있는지를 유지하는 자료구조 사용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ore-KR" dirty="0"/>
              <a:t>MAP</a:t>
            </a:r>
            <a:r>
              <a:rPr kumimoji="1" lang="ko-KR" altLang="en-US" dirty="0"/>
              <a:t>을 사용하는 것이 유리하겠죠</a:t>
            </a:r>
            <a:r>
              <a:rPr kumimoji="1" lang="en-US" altLang="ko-KR" dirty="0"/>
              <a:t>?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근데 너무 복잡해요</a:t>
            </a:r>
            <a:r>
              <a:rPr kumimoji="1" lang="en-US" altLang="ko-KR" dirty="0">
                <a:solidFill>
                  <a:srgbClr val="FF0000"/>
                </a:solidFill>
              </a:rPr>
              <a:t>!!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1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8A07F-2DD1-0F9A-7095-657D884B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이중</a:t>
            </a:r>
            <a:r>
              <a:rPr kumimoji="1" lang="ko-KR" altLang="en-US" dirty="0"/>
              <a:t>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STL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14F3A-6A74-F83F-B977-8971142E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문제</a:t>
            </a:r>
            <a:r>
              <a:rPr kumimoji="1" lang="ko-KR" altLang="en-US" dirty="0"/>
              <a:t> 조건을 살펴보면 </a:t>
            </a:r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정렬 상태를 유지해야 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정렬된 상태의 양 끝 엔트리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최대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접근할 수 있어야 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여기까지 보면 뭐가 떠오르나요</a:t>
            </a:r>
            <a:r>
              <a:rPr kumimoji="1" lang="en-US" altLang="ko-KR" dirty="0"/>
              <a:t>?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039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CC45-008C-E6B0-FC1D-489DA8CC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이중</a:t>
            </a:r>
            <a:r>
              <a:rPr kumimoji="1" lang="ko-KR" altLang="en-US" dirty="0"/>
              <a:t> 우선순위 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STL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28B9C-62EC-290D-A732-9E0E59FE6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여기까지만</a:t>
            </a:r>
            <a:r>
              <a:rPr kumimoji="1" lang="ko-KR" altLang="en-US" dirty="0"/>
              <a:t> 보면 </a:t>
            </a:r>
            <a:r>
              <a:rPr kumimoji="1" lang="en-US" altLang="ko-KR" dirty="0" err="1"/>
              <a:t>stl</a:t>
            </a:r>
            <a:r>
              <a:rPr kumimoji="1" lang="ko-KR" altLang="en-US" dirty="0"/>
              <a:t>에 있는 </a:t>
            </a:r>
            <a:r>
              <a:rPr kumimoji="1" lang="en-US" altLang="ko-KR" dirty="0">
                <a:solidFill>
                  <a:srgbClr val="FF0000"/>
                </a:solidFill>
              </a:rPr>
              <a:t>set</a:t>
            </a:r>
            <a:r>
              <a:rPr kumimoji="1" lang="ko-KR" altLang="en-US" dirty="0"/>
              <a:t>을 사용하는 것이 정답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??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411C4-18D6-40F2-CF85-2713C1B6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2662"/>
            <a:ext cx="10802420" cy="9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867</Words>
  <Application>Microsoft Macintosh PowerPoint</Application>
  <PresentationFormat>와이드스크린</PresentationFormat>
  <Paragraphs>226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테마</vt:lpstr>
      <vt:lpstr>   2주차 수학 / 그리디 </vt:lpstr>
      <vt:lpstr>PowerPoint 프레젠테이션</vt:lpstr>
      <vt:lpstr>PowerPoint 프레젠테이션</vt:lpstr>
      <vt:lpstr>PowerPoint 프레젠테이션</vt:lpstr>
      <vt:lpstr>이중 우선순위 큐 - 직접구현</vt:lpstr>
      <vt:lpstr>이중 우선순위 큐 - 직접구현</vt:lpstr>
      <vt:lpstr>이중 우선순위 큐 - 직접구현</vt:lpstr>
      <vt:lpstr>이중 우선순위 큐 - STL</vt:lpstr>
      <vt:lpstr>이중 우선순위 큐 - STL</vt:lpstr>
      <vt:lpstr>이중 우선순위 큐 - STL</vt:lpstr>
      <vt:lpstr>PowerPoint 프레젠테이션</vt:lpstr>
      <vt:lpstr>PowerPoint 프레젠테이션</vt:lpstr>
      <vt:lpstr>PowerPoint 프레젠테이션</vt:lpstr>
      <vt:lpstr>PowerPoint 프레젠테이션</vt:lpstr>
      <vt:lpstr>가운데를 말해요 - 규칙</vt:lpstr>
      <vt:lpstr>가운데를 말해요 - 규칙</vt:lpstr>
      <vt:lpstr>PowerPoint 프레젠테이션</vt:lpstr>
      <vt:lpstr>PowerPoint 프레젠테이션</vt:lpstr>
      <vt:lpstr>가운데를 말해요 – 구현</vt:lpstr>
      <vt:lpstr>가운데를 말해요 – 구현</vt:lpstr>
      <vt:lpstr>PowerPoint 프레젠테이션</vt:lpstr>
      <vt:lpstr>그리디 알고리즘</vt:lpstr>
      <vt:lpstr>그리디 알고리즘</vt:lpstr>
      <vt:lpstr>그리디 알고리즘 - 조건</vt:lpstr>
      <vt:lpstr>그리디 알고리즘 - 조건</vt:lpstr>
      <vt:lpstr>PowerPoint 프레젠테이션</vt:lpstr>
      <vt:lpstr>그리디 알고리즘 – 동전 0</vt:lpstr>
      <vt:lpstr>직접 풀어봅시다^^</vt:lpstr>
      <vt:lpstr>PowerPoint 프레젠테이션</vt:lpstr>
      <vt:lpstr>그리디 알고리즘 - 한계</vt:lpstr>
      <vt:lpstr>그리디 알고리즘 - 활용</vt:lpstr>
      <vt:lpstr>PowerPoint 프레젠테이션</vt:lpstr>
      <vt:lpstr>수학이요????</vt:lpstr>
      <vt:lpstr>수학</vt:lpstr>
      <vt:lpstr>수학</vt:lpstr>
      <vt:lpstr>수학</vt:lpstr>
      <vt:lpstr>수학 – GCD와 LCM</vt:lpstr>
      <vt:lpstr>수학 – GCD와 LCM</vt:lpstr>
      <vt:lpstr>수학 – GCD와 LCM</vt:lpstr>
      <vt:lpstr>수학 – GCD와 LCM</vt:lpstr>
      <vt:lpstr>수학 - 소수</vt:lpstr>
      <vt:lpstr>수학 - 소수</vt:lpstr>
      <vt:lpstr>수학 - 소수</vt:lpstr>
      <vt:lpstr>수학 - 소수</vt:lpstr>
      <vt:lpstr>수학 - 소수</vt:lpstr>
      <vt:lpstr>수학 – 에라토스테네스의 체</vt:lpstr>
      <vt:lpstr>수학 – 순열, 조합</vt:lpstr>
      <vt:lpstr>수학 – 순열, 조합</vt:lpstr>
      <vt:lpstr>수학 - 부분집합</vt:lpstr>
      <vt:lpstr>수학 - 순열</vt:lpstr>
      <vt:lpstr>수학 - 조합</vt:lpstr>
      <vt:lpstr>활동사진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2주차 수학 / 그리디 </dc:title>
  <dc:creator>권혁준</dc:creator>
  <cp:lastModifiedBy>권혁준</cp:lastModifiedBy>
  <cp:revision>4</cp:revision>
  <dcterms:created xsi:type="dcterms:W3CDTF">2023-07-10T09:39:55Z</dcterms:created>
  <dcterms:modified xsi:type="dcterms:W3CDTF">2023-07-12T06:59:54Z</dcterms:modified>
</cp:coreProperties>
</file>